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5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72F6D-0B3C-464C-8C1E-343D7A184424}" type="datetimeFigureOut">
              <a:rPr lang="en-US" smtClean="0"/>
              <a:pPr/>
              <a:t>25/05/2020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533FE-7924-4058-AAD1-6AB6BD7A2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ED42-AD08-4305-AA48-6978488B8BAF}" type="datetimeFigureOut">
              <a:rPr lang="en-US" smtClean="0"/>
              <a:pPr/>
              <a:t>25/05/2020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784E-1050-4DFE-8AB4-829E24C71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ED42-AD08-4305-AA48-6978488B8BAF}" type="datetimeFigureOut">
              <a:rPr lang="en-US" smtClean="0"/>
              <a:pPr/>
              <a:t>25/05/2020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784E-1050-4DFE-8AB4-829E24C71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ED42-AD08-4305-AA48-6978488B8BAF}" type="datetimeFigureOut">
              <a:rPr lang="en-US" smtClean="0"/>
              <a:pPr/>
              <a:t>25/05/2020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784E-1050-4DFE-8AB4-829E24C71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ED42-AD08-4305-AA48-6978488B8BAF}" type="datetimeFigureOut">
              <a:rPr lang="en-US" smtClean="0"/>
              <a:pPr/>
              <a:t>25/05/2020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784E-1050-4DFE-8AB4-829E24C71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ED42-AD08-4305-AA48-6978488B8BAF}" type="datetimeFigureOut">
              <a:rPr lang="en-US" smtClean="0"/>
              <a:pPr/>
              <a:t>25/05/2020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784E-1050-4DFE-8AB4-829E24C71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ED42-AD08-4305-AA48-6978488B8BAF}" type="datetimeFigureOut">
              <a:rPr lang="en-US" smtClean="0"/>
              <a:pPr/>
              <a:t>25/05/2020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784E-1050-4DFE-8AB4-829E24C71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ED42-AD08-4305-AA48-6978488B8BAF}" type="datetimeFigureOut">
              <a:rPr lang="en-US" smtClean="0"/>
              <a:pPr/>
              <a:t>25/05/2020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784E-1050-4DFE-8AB4-829E24C71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ED42-AD08-4305-AA48-6978488B8BAF}" type="datetimeFigureOut">
              <a:rPr lang="en-US" smtClean="0"/>
              <a:pPr/>
              <a:t>25/05/2020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784E-1050-4DFE-8AB4-829E24C71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ED42-AD08-4305-AA48-6978488B8BAF}" type="datetimeFigureOut">
              <a:rPr lang="en-US" smtClean="0"/>
              <a:pPr/>
              <a:t>25/05/2020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784E-1050-4DFE-8AB4-829E24C71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ED42-AD08-4305-AA48-6978488B8BAF}" type="datetimeFigureOut">
              <a:rPr lang="en-US" smtClean="0"/>
              <a:pPr/>
              <a:t>25/05/2020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784E-1050-4DFE-8AB4-829E24C71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ED42-AD08-4305-AA48-6978488B8BAF}" type="datetimeFigureOut">
              <a:rPr lang="en-US" smtClean="0"/>
              <a:pPr/>
              <a:t>25/05/2020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784E-1050-4DFE-8AB4-829E24C71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0ED42-AD08-4305-AA48-6978488B8BAF}" type="datetimeFigureOut">
              <a:rPr lang="en-US" smtClean="0"/>
              <a:pPr/>
              <a:t>25/05/2020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A784E-1050-4DFE-8AB4-829E24C71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1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077200" cy="2286000"/>
          </a:xfrm>
        </p:spPr>
        <p:txBody>
          <a:bodyPr/>
          <a:lstStyle/>
          <a:p>
            <a:r>
              <a:rPr lang="en-US" dirty="0" smtClean="0"/>
              <a:t>Derivatives of Inverse Hyperbolic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124200"/>
            <a:ext cx="6553200" cy="2743200"/>
          </a:xfrm>
          <a:solidFill>
            <a:schemeClr val="bg1"/>
          </a:solidFill>
        </p:spPr>
        <p:txBody>
          <a:bodyPr>
            <a:normAutofit fontScale="55000" lnSpcReduction="20000"/>
          </a:bodyPr>
          <a:lstStyle/>
          <a:p>
            <a:r>
              <a:rPr lang="en-US" sz="5100" dirty="0" smtClean="0">
                <a:solidFill>
                  <a:schemeClr val="tx1"/>
                </a:solidFill>
              </a:rPr>
              <a:t>We are familiar with hyperbolic functions. We learnt how to find the derivative of hyperbolic functions. Now we have to find the derivatives of Inverse hyperbolic functions i.e. Sinh</a:t>
            </a:r>
            <a:r>
              <a:rPr lang="en-US" sz="5100" baseline="30000" dirty="0" smtClean="0">
                <a:solidFill>
                  <a:schemeClr val="tx1"/>
                </a:solidFill>
              </a:rPr>
              <a:t>-1</a:t>
            </a:r>
            <a:r>
              <a:rPr lang="en-US" sz="5100" dirty="0" smtClean="0">
                <a:solidFill>
                  <a:schemeClr val="tx1"/>
                </a:solidFill>
              </a:rPr>
              <a:t>x,</a:t>
            </a:r>
          </a:p>
          <a:p>
            <a:r>
              <a:rPr lang="en-US" sz="5100" dirty="0" smtClean="0">
                <a:solidFill>
                  <a:schemeClr val="tx1"/>
                </a:solidFill>
              </a:rPr>
              <a:t>cosh</a:t>
            </a:r>
            <a:r>
              <a:rPr lang="en-US" sz="5100" baseline="30000" dirty="0" smtClean="0">
                <a:solidFill>
                  <a:schemeClr val="tx1"/>
                </a:solidFill>
              </a:rPr>
              <a:t>-1</a:t>
            </a:r>
            <a:r>
              <a:rPr lang="en-US" sz="5100" dirty="0" smtClean="0">
                <a:solidFill>
                  <a:schemeClr val="tx1"/>
                </a:solidFill>
              </a:rPr>
              <a:t>x, tanh</a:t>
            </a:r>
            <a:r>
              <a:rPr lang="en-US" sz="5100" baseline="30000" dirty="0" smtClean="0">
                <a:solidFill>
                  <a:schemeClr val="tx1"/>
                </a:solidFill>
              </a:rPr>
              <a:t>-1</a:t>
            </a:r>
            <a:r>
              <a:rPr lang="en-US" sz="5100" dirty="0" smtClean="0">
                <a:solidFill>
                  <a:schemeClr val="tx1"/>
                </a:solidFill>
              </a:rPr>
              <a:t>x, sech</a:t>
            </a:r>
            <a:r>
              <a:rPr lang="en-US" sz="5100" baseline="30000" dirty="0" smtClean="0">
                <a:solidFill>
                  <a:schemeClr val="tx1"/>
                </a:solidFill>
              </a:rPr>
              <a:t>-1</a:t>
            </a:r>
            <a:r>
              <a:rPr lang="en-US" sz="5100" dirty="0" smtClean="0">
                <a:solidFill>
                  <a:schemeClr val="tx1"/>
                </a:solidFill>
              </a:rPr>
              <a:t>x, cosech</a:t>
            </a:r>
            <a:r>
              <a:rPr lang="en-US" sz="5100" baseline="30000" dirty="0" smtClean="0">
                <a:solidFill>
                  <a:schemeClr val="tx1"/>
                </a:solidFill>
              </a:rPr>
              <a:t>-1</a:t>
            </a:r>
            <a:r>
              <a:rPr lang="en-US" sz="5100" dirty="0" smtClean="0">
                <a:solidFill>
                  <a:schemeClr val="tx1"/>
                </a:solidFill>
              </a:rPr>
              <a:t>x, coth</a:t>
            </a:r>
            <a:r>
              <a:rPr lang="en-US" sz="5100" baseline="30000" dirty="0" smtClean="0">
                <a:solidFill>
                  <a:schemeClr val="tx1"/>
                </a:solidFill>
              </a:rPr>
              <a:t>-1</a:t>
            </a:r>
            <a:r>
              <a:rPr lang="en-US" sz="5100" dirty="0" smtClean="0">
                <a:solidFill>
                  <a:schemeClr val="tx1"/>
                </a:solidFill>
              </a:rPr>
              <a:t>x these are inverse hyperbolic functions.</a:t>
            </a:r>
          </a:p>
          <a:p>
            <a:endParaRPr lang="en-US" sz="5100" dirty="0">
              <a:solidFill>
                <a:schemeClr val="tx1"/>
              </a:solidFill>
            </a:endParaRPr>
          </a:p>
          <a:p>
            <a:endParaRPr lang="en-US" sz="5100" dirty="0">
              <a:solidFill>
                <a:schemeClr val="tx1"/>
              </a:solidFill>
            </a:endParaRPr>
          </a:p>
          <a:p>
            <a:endParaRPr lang="en-US" sz="5100" dirty="0">
              <a:solidFill>
                <a:schemeClr val="tx1"/>
              </a:solidFill>
            </a:endParaRPr>
          </a:p>
          <a:p>
            <a:endParaRPr lang="en-US" sz="51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2533" name="Equation" r:id="rId3" imgW="114120" imgH="215640" progId="Equation.3">
              <p:embed/>
            </p:oleObj>
          </a:graphicData>
        </a:graphic>
      </p:graphicFrame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2105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0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 flipV="1">
            <a:off x="0" y="338554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0" y="733425"/>
            <a:ext cx="2311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9" name="Rectangle 31"/>
          <p:cNvSpPr>
            <a:spLocks noChangeArrowheads="1"/>
          </p:cNvSpPr>
          <p:nvPr/>
        </p:nvSpPr>
        <p:spPr bwMode="auto">
          <a:xfrm>
            <a:off x="0" y="2105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0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0" y="2714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 </a:t>
            </a:r>
            <a:br>
              <a:rPr lang="en-IN" dirty="0" smtClean="0"/>
            </a:br>
            <a:endParaRPr lang="en-IN" dirty="0"/>
          </a:p>
        </p:txBody>
      </p:sp>
      <p:graphicFrame>
        <p:nvGraphicFramePr>
          <p:cNvPr id="22563" name="Object 35"/>
          <p:cNvGraphicFramePr>
            <a:graphicFrameLocks noChangeAspect="1"/>
          </p:cNvGraphicFramePr>
          <p:nvPr/>
        </p:nvGraphicFramePr>
        <p:xfrm>
          <a:off x="1706563" y="609600"/>
          <a:ext cx="5730875" cy="5486400"/>
        </p:xfrm>
        <a:graphic>
          <a:graphicData uri="http://schemas.openxmlformats.org/presentationml/2006/ole">
            <p:oleObj spid="_x0000_s22563" name="Document" r:id="rId4" imgW="5730832" imgH="296974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706563" y="533400"/>
          <a:ext cx="5730875" cy="5714999"/>
        </p:xfrm>
        <a:graphic>
          <a:graphicData uri="http://schemas.openxmlformats.org/presentationml/2006/ole">
            <p:oleObj spid="_x0000_s37890" name="Document" r:id="rId3" imgW="5730832" imgH="395366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524001" y="533400"/>
          <a:ext cx="6477000" cy="6096000"/>
        </p:xfrm>
        <a:graphic>
          <a:graphicData uri="http://schemas.openxmlformats.org/presentationml/2006/ole">
            <p:oleObj spid="_x0000_s2050" name="Document" r:id="rId3" imgW="5952816" imgH="7543080" progId="Word.Document.12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ChangeAspect="1"/>
          </p:cNvGraphicFramePr>
          <p:nvPr>
            <p:ph idx="1"/>
          </p:nvPr>
        </p:nvGraphicFramePr>
        <p:xfrm>
          <a:off x="2117725" y="250825"/>
          <a:ext cx="4675188" cy="6550025"/>
        </p:xfrm>
        <a:graphic>
          <a:graphicData uri="http://schemas.openxmlformats.org/presentationml/2006/ole">
            <p:oleObj spid="_x0000_s16388" name="Document" r:id="rId3" imgW="5817941" imgH="815249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652463" y="852488"/>
          <a:ext cx="6364287" cy="5392737"/>
        </p:xfrm>
        <a:graphic>
          <a:graphicData uri="http://schemas.openxmlformats.org/presentationml/2006/ole">
            <p:oleObj spid="_x0000_s19458" name="Document" r:id="rId3" imgW="7014947" imgH="594419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ChangeAspect="1"/>
          </p:cNvGraphicFramePr>
          <p:nvPr>
            <p:ph idx="1"/>
          </p:nvPr>
        </p:nvGraphicFramePr>
        <p:xfrm>
          <a:off x="1676400" y="-304800"/>
          <a:ext cx="5470525" cy="7467600"/>
        </p:xfrm>
        <a:graphic>
          <a:graphicData uri="http://schemas.openxmlformats.org/presentationml/2006/ole">
            <p:oleObj spid="_x0000_s20484" name="Document" r:id="rId3" imgW="5899675" imgH="797976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Where the sign of radical is same that of </a:t>
            </a:r>
            <a:r>
              <a:rPr lang="en-US" dirty="0" err="1" smtClean="0"/>
              <a:t>coth</a:t>
            </a:r>
            <a:r>
              <a:rPr lang="en-US" dirty="0" smtClean="0"/>
              <a:t> y, </a:t>
            </a:r>
            <a:r>
              <a:rPr lang="en-US" dirty="0" err="1" smtClean="0"/>
              <a:t>coth</a:t>
            </a:r>
            <a:r>
              <a:rPr lang="en-US" dirty="0" smtClean="0"/>
              <a:t> y is +</a:t>
            </a:r>
            <a:r>
              <a:rPr lang="en-US" dirty="0" err="1" smtClean="0"/>
              <a:t>ve</a:t>
            </a:r>
            <a:r>
              <a:rPr lang="en-US" dirty="0" smtClean="0"/>
              <a:t> or  –</a:t>
            </a:r>
            <a:r>
              <a:rPr lang="en-US" dirty="0" err="1" smtClean="0"/>
              <a:t>ve</a:t>
            </a:r>
            <a:r>
              <a:rPr lang="en-US" dirty="0" smtClean="0"/>
              <a:t> according to value of x.</a:t>
            </a:r>
          </a:p>
          <a:p>
            <a:pPr>
              <a:buNone/>
            </a:pPr>
            <a:r>
              <a:rPr lang="en-US" dirty="0" smtClean="0"/>
              <a:t>Similarly we can find the derivative of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51013" y="3348038"/>
          <a:ext cx="5873750" cy="1581150"/>
        </p:xfrm>
        <a:graphic>
          <a:graphicData uri="http://schemas.openxmlformats.org/presentationml/2006/ole">
            <p:oleObj spid="_x0000_s21506" name="Document" r:id="rId3" imgW="5909011" imgH="1604880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88</Words>
  <Application>Microsoft Office PowerPoint</Application>
  <PresentationFormat>On-screen Show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Equation</vt:lpstr>
      <vt:lpstr>Document</vt:lpstr>
      <vt:lpstr>Derivatives of Inverse Hyperbolic functions</vt:lpstr>
      <vt:lpstr>   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Derivatives of Inverse Hyperbolic functions</dc:title>
  <dc:creator>Windows User</dc:creator>
  <cp:lastModifiedBy>Windows User</cp:lastModifiedBy>
  <cp:revision>76</cp:revision>
  <dcterms:created xsi:type="dcterms:W3CDTF">2019-07-10T12:53:13Z</dcterms:created>
  <dcterms:modified xsi:type="dcterms:W3CDTF">2020-05-25T12:23:54Z</dcterms:modified>
</cp:coreProperties>
</file>